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4" r:id="rId1"/>
  </p:sldMasterIdLst>
  <p:notesMasterIdLst>
    <p:notesMasterId r:id="rId26"/>
  </p:notesMasterIdLst>
  <p:sldIdLst>
    <p:sldId id="270" r:id="rId2"/>
    <p:sldId id="257" r:id="rId3"/>
    <p:sldId id="276" r:id="rId4"/>
    <p:sldId id="259" r:id="rId5"/>
    <p:sldId id="258" r:id="rId6"/>
    <p:sldId id="273" r:id="rId7"/>
    <p:sldId id="267" r:id="rId8"/>
    <p:sldId id="274" r:id="rId9"/>
    <p:sldId id="277" r:id="rId10"/>
    <p:sldId id="261" r:id="rId11"/>
    <p:sldId id="266" r:id="rId12"/>
    <p:sldId id="271" r:id="rId13"/>
    <p:sldId id="264" r:id="rId14"/>
    <p:sldId id="275" r:id="rId15"/>
    <p:sldId id="263" r:id="rId16"/>
    <p:sldId id="268" r:id="rId17"/>
    <p:sldId id="278" r:id="rId18"/>
    <p:sldId id="280" r:id="rId19"/>
    <p:sldId id="281" r:id="rId20"/>
    <p:sldId id="282" r:id="rId21"/>
    <p:sldId id="279" r:id="rId22"/>
    <p:sldId id="283" r:id="rId23"/>
    <p:sldId id="284" r:id="rId24"/>
    <p:sldId id="285" r:id="rId25"/>
  </p:sldIdLst>
  <p:sldSz cx="9144000" cy="6858000" type="screen4x3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4420" autoAdjust="0"/>
    <p:restoredTop sz="94660"/>
  </p:normalViewPr>
  <p:slideViewPr>
    <p:cSldViewPr>
      <p:cViewPr>
        <p:scale>
          <a:sx n="100" d="100"/>
          <a:sy n="100" d="100"/>
        </p:scale>
        <p:origin x="-1944" y="-3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101" y="0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1A2276-4B99-434F-B3EF-2D3E44A79B92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744538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8050"/>
            <a:ext cx="5435600" cy="44688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101" y="9432925"/>
            <a:ext cx="2944813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9D1B2-104D-4F75-9E6C-187D7912CC9A}" type="slidenum">
              <a:rPr lang="en-NZ" smtClean="0"/>
              <a:t>‹#›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34020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9D1B2-104D-4F75-9E6C-187D7912CC9A}" type="slidenum">
              <a:rPr lang="en-NZ" smtClean="0"/>
              <a:t>2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449673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9D1B2-104D-4F75-9E6C-187D7912CC9A}" type="slidenum">
              <a:rPr lang="en-NZ" smtClean="0"/>
              <a:t>10</a:t>
            </a:fld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98735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NZ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NZ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NZ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NZ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NZ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721E37FB-B5BF-4C3E-A0C1-2C0B6613B9BE}" type="datetimeFigureOut">
              <a:rPr lang="en-NZ" smtClean="0"/>
              <a:t>26/09/2013</a:t>
            </a:fld>
            <a:endParaRPr lang="en-N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en-N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F2F1B801-517E-4CEA-84EF-66FDE47DF5B7}" type="slidenum">
              <a:rPr lang="en-NZ" smtClean="0"/>
              <a:t>‹#›</a:t>
            </a:fld>
            <a:endParaRPr lang="en-NZ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slide" Target="slide18.xml"/><Relationship Id="rId7" Type="http://schemas.openxmlformats.org/officeDocument/2006/relationships/slide" Target="slide21.xml"/><Relationship Id="rId12" Type="http://schemas.openxmlformats.org/officeDocument/2006/relationships/image" Target="../media/image26.png"/><Relationship Id="rId2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24.xml"/><Relationship Id="rId5" Type="http://schemas.openxmlformats.org/officeDocument/2006/relationships/slide" Target="slide17.xml"/><Relationship Id="rId10" Type="http://schemas.openxmlformats.org/officeDocument/2006/relationships/slide" Target="slide19.xml"/><Relationship Id="rId4" Type="http://schemas.openxmlformats.org/officeDocument/2006/relationships/slide" Target="slide16.xml"/><Relationship Id="rId9" Type="http://schemas.openxmlformats.org/officeDocument/2006/relationships/slide" Target="slide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31.png"/><Relationship Id="rId7" Type="http://schemas.openxmlformats.org/officeDocument/2006/relationships/image" Target="../media/image2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50.png"/><Relationship Id="rId10" Type="http://schemas.openxmlformats.org/officeDocument/2006/relationships/slide" Target="slide14.xml"/><Relationship Id="rId4" Type="http://schemas.openxmlformats.org/officeDocument/2006/relationships/image" Target="../media/image240.png"/><Relationship Id="rId9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slide" Target="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Matt Kokshoorn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Supervisor: Dr. Paul Gaynor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Drive Electric Scooter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9654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42911" y="1371600"/>
            <a:ext cx="8229600" cy="54864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Basis – Motor can be run at twice the rated current for 60 seconds when boost is activated.</a:t>
            </a:r>
          </a:p>
          <a:p>
            <a:pPr marL="0" indent="0">
              <a:buNone/>
            </a:pPr>
            <a:endParaRPr lang="en-US" sz="20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r>
              <a:rPr lang="en-US" sz="2200" dirty="0" smtClean="0"/>
              <a:t>Should provide periods of increased acceleration while preventing thermal damage to the motor.</a:t>
            </a:r>
            <a:endParaRPr lang="en-US" sz="22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42911" y="228600"/>
                <a:ext cx="8229600" cy="99060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Overcurrent Algorithm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42911" y="228600"/>
                <a:ext cx="8229600" cy="990600"/>
              </a:xfrm>
              <a:blipFill rotWithShape="1">
                <a:blip r:embed="rId3"/>
                <a:stretch>
                  <a:fillRect l="-2667" b="-2716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175933"/>
            <a:ext cx="8560007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804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" y="1524000"/>
            <a:ext cx="692798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1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53187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000" dirty="0" smtClean="0"/>
              <a:t>- Test system with current limited to  300mA normally and 600 mA in periods of ‘over current’ for 15 seconds.</a:t>
            </a:r>
            <a:endParaRPr lang="en-NZ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8334374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Motor Current Waveform – No Load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953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</a:t>
            </a:r>
            <a:endParaRPr lang="en-NZ" dirty="0"/>
          </a:p>
        </p:txBody>
      </p:sp>
      <p:pic>
        <p:nvPicPr>
          <p:cNvPr id="5" name="DDES_2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14478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57200" y="1600200"/>
                <a:ext cx="8229600" cy="1371600"/>
              </a:xfrm>
            </p:spPr>
            <p:txBody>
              <a:bodyPr>
                <a:normAutofit/>
              </a:bodyPr>
              <a:lstStyle/>
              <a:p>
                <a:r>
                  <a:rPr lang="en-NZ" dirty="0" smtClean="0"/>
                  <a:t>- Top speed of around 15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𝑘𝑚</m:t>
                    </m:r>
                  </m:oMath>
                </a14:m>
                <a:r>
                  <a:rPr lang="en-NZ" dirty="0"/>
                  <a:t>/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</a:rPr>
                      <m:t>h𝑟</m:t>
                    </m:r>
                  </m:oMath>
                </a14:m>
                <a:r>
                  <a:rPr lang="en-NZ" dirty="0" smtClean="0"/>
                  <a:t>.</a:t>
                </a:r>
              </a:p>
              <a:p>
                <a:r>
                  <a:rPr lang="en-US" dirty="0" smtClean="0"/>
                  <a:t>- Expected Range of </a:t>
                </a:r>
                <a:r>
                  <a:rPr lang="en-NZ" dirty="0" smtClean="0"/>
                  <a:t>20km based on an average speed of 10km/hr at 150W.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57200" y="1600200"/>
                <a:ext cx="8229600" cy="1371600"/>
              </a:xfrm>
              <a:blipFill rotWithShape="1">
                <a:blip r:embed="rId2"/>
                <a:stretch>
                  <a:fillRect l="-593" t="-222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u="sng" dirty="0"/>
              <a:t>Performance</a:t>
            </a:r>
            <a:endParaRPr lang="en-NZ" sz="3200" u="sn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9718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dirty="0" smtClean="0">
                <a:solidFill>
                  <a:schemeClr val="tx1"/>
                </a:solidFill>
              </a:rPr>
              <a:t>Future Work</a:t>
            </a:r>
            <a:endParaRPr lang="en-NZ" sz="3200" u="sng" dirty="0">
              <a:solidFill>
                <a:schemeClr val="tx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3505200"/>
            <a:ext cx="82296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Insulation and Protection.</a:t>
            </a:r>
          </a:p>
          <a:p>
            <a:r>
              <a:rPr lang="en-US" sz="2000" dirty="0" smtClean="0"/>
              <a:t>Regenerative Breaking Full Current Testing.</a:t>
            </a:r>
          </a:p>
          <a:p>
            <a:r>
              <a:rPr lang="en-US" sz="2000" dirty="0" smtClean="0"/>
              <a:t>Increased Acceleration (Struggles with inclines).</a:t>
            </a:r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Font typeface="Arial" pitchFamily="34" charset="0"/>
              <a:buNone/>
            </a:pPr>
            <a:r>
              <a:rPr lang="en-US" sz="2000" dirty="0" smtClean="0"/>
              <a:t>Acknowledgements:</a:t>
            </a:r>
          </a:p>
          <a:p>
            <a:r>
              <a:rPr lang="en-US" sz="2000" dirty="0" smtClean="0"/>
              <a:t> Dave Healy (Mechanical Fabrication).</a:t>
            </a:r>
          </a:p>
          <a:p>
            <a:r>
              <a:rPr lang="en-US" sz="2000" dirty="0" smtClean="0"/>
              <a:t> Ken Smart   (Workshop Assistance / Mechanical Load).</a:t>
            </a:r>
            <a:endParaRPr lang="en-NZ" sz="2000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pPr marL="0" indent="0">
              <a:buFont typeface="Arial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410200"/>
            <a:ext cx="914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2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Appendices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9600" y="1609725"/>
                <a:ext cx="7467600" cy="48672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1828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85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188720" indent="-13716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37160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55448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2" action="ppaction://hlinksldjump"/>
                  </a:rPr>
                  <a:t>Speed </a:t>
                </a:r>
                <a:r>
                  <a:rPr lang="en-US" sz="4000" dirty="0" smtClean="0">
                    <a:hlinkClick r:id="rId2" action="ppaction://hlinksldjump"/>
                  </a:rPr>
                  <a:t>Signa</a:t>
                </a:r>
                <a:r>
                  <a:rPr lang="en-US" sz="4000" dirty="0">
                    <a:hlinkClick r:id="rId2" action="ppaction://hlinksldjump"/>
                  </a:rPr>
                  <a:t>l</a:t>
                </a:r>
                <a:r>
                  <a:rPr lang="en-US" sz="4000" dirty="0" smtClean="0">
                    <a:hlinkClick r:id="rId2" action="ppaction://hlinksldjump"/>
                  </a:rPr>
                  <a:t>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3" action="ppaction://hlinksldjump"/>
                  </a:rPr>
                  <a:t>BLDC Motor Theory.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4" action="ppaction://hlinksldjump"/>
                  </a:rPr>
                  <a:t>Loaded Motor Current Waveform.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5" action="ppaction://hlinksldjump"/>
                  </a:rPr>
                  <a:t>PWM Filtering.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6" action="ppaction://hlinksldjump"/>
                  </a:rPr>
                  <a:t>Control Implementation.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7" action="ppaction://hlinksldjump"/>
                  </a:rPr>
                  <a:t>BLDC Voltage Waveforms.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8" action="ppaction://hlinksldjump"/>
                  </a:rPr>
                  <a:t>Mechanical Load.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9" action="ppaction://hlinksldjump"/>
                  </a:rPr>
                  <a:t>Budget.</a:t>
                </a:r>
                <a:endParaRPr lang="en-US" sz="4000" dirty="0"/>
              </a:p>
              <a:p>
                <a:pPr marL="285750" indent="-285750">
                  <a:buFontTx/>
                  <a:buChar char="-"/>
                </a:pPr>
                <a:r>
                  <a:rPr lang="en-US" sz="4000" dirty="0">
                    <a:hlinkClick r:id="rId10" action="ppaction://hlinksldjump"/>
                  </a:rPr>
                  <a:t>Overcurrent Flow Diagram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>
                            <a:latin typeface="Cambria Math"/>
                            <a:hlinkClick r:id="rId10" action="ppaction://hlinksldjump"/>
                          </a:rPr>
                        </m:ctrlPr>
                      </m:sSupPr>
                      <m:e>
                        <m:r>
                          <a:rPr lang="en-US" sz="4000" i="1">
                            <a:latin typeface="Cambria Math"/>
                            <a:hlinkClick r:id="rId10" action="ppaction://hlinksldjump"/>
                          </a:rPr>
                          <m:t>𝑖</m:t>
                        </m:r>
                      </m:e>
                      <m:sup>
                        <m:r>
                          <a:rPr lang="en-US" sz="4000" i="1">
                            <a:latin typeface="Cambria Math"/>
                            <a:hlinkClick r:id="rId10" action="ppaction://hlinksldjump"/>
                          </a:rPr>
                          <m:t>2</m:t>
                        </m:r>
                      </m:sup>
                    </m:sSup>
                    <m:r>
                      <a:rPr lang="en-US" sz="4000" i="1">
                        <a:latin typeface="Cambria Math"/>
                        <a:hlinkClick r:id="rId10" action="ppaction://hlinksldjump"/>
                      </a:rPr>
                      <m:t>𝑡</m:t>
                    </m:r>
                    <m:r>
                      <a:rPr lang="en-US" sz="4000" i="1">
                        <a:latin typeface="Cambria Math"/>
                        <a:hlinkClick r:id="rId10" action="ppaction://hlinksldjump"/>
                      </a:rPr>
                      <m:t>) </m:t>
                    </m:r>
                  </m:oMath>
                </a14:m>
                <a:endParaRPr lang="en-US" sz="4000" dirty="0" smtClean="0"/>
              </a:p>
              <a:p>
                <a:pPr marL="285750" indent="-285750">
                  <a:buFontTx/>
                  <a:buChar char="-"/>
                </a:pPr>
                <a:r>
                  <a:rPr lang="en-US" sz="4000" dirty="0" smtClean="0">
                    <a:hlinkClick r:id="rId11" action="ppaction://hlinksldjump"/>
                  </a:rPr>
                  <a:t>Motor Speed Controller.</a:t>
                </a:r>
                <a:endParaRPr lang="en-US" sz="4000" dirty="0"/>
              </a:p>
              <a:p>
                <a:pPr marL="0" indent="0">
                  <a:buNone/>
                </a:pPr>
                <a:r>
                  <a:rPr lang="en-US" sz="2200" dirty="0" smtClean="0"/>
                  <a:t/>
                </a:r>
                <a:br>
                  <a:rPr lang="en-US" sz="2200" dirty="0" smtClean="0"/>
                </a:br>
                <a:endParaRPr lang="en-US" sz="2200" dirty="0" smtClean="0"/>
              </a:p>
              <a:p>
                <a:endParaRPr lang="en-US" sz="1800" dirty="0" smtClean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09725"/>
                <a:ext cx="7467600" cy="4867275"/>
              </a:xfrm>
              <a:prstGeom prst="rect">
                <a:avLst/>
              </a:prstGeom>
              <a:blipFill rotWithShape="1">
                <a:blip r:embed="rId12"/>
                <a:stretch>
                  <a:fillRect l="-1224" t="-275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91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229600" cy="990600"/>
          </a:xfrm>
        </p:spPr>
        <p:txBody>
          <a:bodyPr/>
          <a:lstStyle/>
          <a:p>
            <a:r>
              <a:rPr lang="en-US" dirty="0" smtClean="0"/>
              <a:t>Speed Waveform</a:t>
            </a:r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6480508" cy="495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14800" y="753533"/>
                <a:ext cx="5029200" cy="598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𝑠𝑐𝑜𝑜𝑡𝑒𝑟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  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 → </m:t>
                                  </m:r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𝑘𝑚h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−1</m:t>
                                      </m:r>
                                    </m:sup>
                                  </m:sSup>
                                </m:e>
                              </m:d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×2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𝑤h𝑒𝑒𝑙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𝑠𝑖𝑔𝑛𝑎𝑙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/>
                                </a:rPr>
                                <m:t>𝐻𝑎𝑙𝑙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𝐸𝑓𝑓𝑒𝑐𝑡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𝑆𝑒𝑛𝑠𝑜𝑟𝑠</m:t>
                              </m:r>
                              <m:r>
                                <a:rPr lang="en-US" sz="1400" b="0" i="1" smtClean="0">
                                  <a:latin typeface="Cambria Math"/>
                                </a:rPr>
                                <m:t>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753533"/>
                <a:ext cx="5029200" cy="59824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31106" y="2285999"/>
                <a:ext cx="5029200" cy="354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𝐶</m:t>
                          </m:r>
                        </m:e>
                        <m:sub>
                          <m:d>
                            <m:dPr>
                              <m:ctrlPr>
                                <a:rPr lang="en-US" sz="1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/>
                                </a:rPr>
                                <m:t> → 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𝑘𝑚h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sub>
                      </m:sSub>
                      <m:r>
                        <a:rPr lang="en-US" sz="1400" i="1">
                          <a:latin typeface="Cambria Math"/>
                        </a:rPr>
                        <m:t>×=3.6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06" y="2285999"/>
                <a:ext cx="5029200" cy="35464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086600" y="3200400"/>
                <a:ext cx="15577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2</m:t>
                    </m:r>
                    <m:r>
                      <a:rPr lang="en-US" sz="1400" i="1">
                        <a:latin typeface="Cambria Math"/>
                      </a:rPr>
                      <m:t>𝜋</m:t>
                    </m:r>
                    <m:sSub>
                      <m:sSubPr>
                        <m:ctrlPr>
                          <a:rPr lang="en-US" sz="1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𝑤h𝑒𝑒𝑙</m:t>
                        </m:r>
                      </m:sub>
                    </m:sSub>
                  </m:oMath>
                </a14:m>
                <a:r>
                  <a:rPr lang="en-NZ" sz="1400" dirty="0" smtClean="0"/>
                  <a:t> </a:t>
                </a:r>
                <a14:m>
                  <m:oMath xmlns:m="http://schemas.openxmlformats.org/officeDocument/2006/math">
                    <m:r>
                      <a:rPr lang="en-NZ" sz="1400" i="1" dirty="0" smtClean="0">
                        <a:latin typeface="Cambria Math"/>
                      </a:rPr>
                      <m:t>= 94</m:t>
                    </m:r>
                    <m:r>
                      <a:rPr lang="en-NZ" sz="1400" i="1" dirty="0" smtClean="0">
                        <a:latin typeface="Cambria Math"/>
                      </a:rPr>
                      <m:t>𝑐𝑚</m:t>
                    </m:r>
                  </m:oMath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6600" y="3200400"/>
                <a:ext cx="1557734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781800" y="4104218"/>
                <a:ext cx="1988301" cy="3250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𝐻𝑎𝑙𝑙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𝐸𝑓𝑓𝑒𝑐𝑡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𝑆𝑒𝑛𝑠𝑜𝑟𝑠</m:t>
                        </m:r>
                        <m:r>
                          <a:rPr lang="en-US" sz="1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NZ" sz="1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NZ" sz="1400" i="1" dirty="0" smtClean="0">
                        <a:solidFill>
                          <a:schemeClr val="tx1"/>
                        </a:solidFill>
                        <a:latin typeface="Cambria Math"/>
                      </a:rPr>
                      <m:t>= 8</m:t>
                    </m:r>
                  </m:oMath>
                </a14:m>
                <a:endParaRPr lang="en-NZ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4104218"/>
                <a:ext cx="1988301" cy="325025"/>
              </a:xfrm>
              <a:prstGeom prst="rect">
                <a:avLst/>
              </a:prstGeom>
              <a:blipFill rotWithShape="1">
                <a:blip r:embed="rId6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54906" y="3564009"/>
                <a:ext cx="145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/>
                        </a:rPr>
                        <m:t>11</m:t>
                      </m:r>
                      <m:r>
                        <a:rPr lang="en-US" sz="1400" i="1" dirty="0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𝑘𝑚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4906" y="3564009"/>
                <a:ext cx="1450694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331106" y="1978223"/>
                <a:ext cx="145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/>
                        </a:rPr>
                        <m:t>4 </m:t>
                      </m:r>
                      <m:r>
                        <a:rPr lang="en-US" sz="1400" b="0" i="1" smtClean="0">
                          <a:latin typeface="Cambria Math"/>
                        </a:rPr>
                        <m:t>𝑘𝑚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106" y="1978223"/>
                <a:ext cx="145069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57800" y="5040807"/>
                <a:ext cx="145069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/>
                        </a:rPr>
                        <m:t>18 </m:t>
                      </m:r>
                      <m:r>
                        <a:rPr lang="en-US" sz="1400" b="0" i="1" smtClean="0">
                          <a:latin typeface="Cambria Math"/>
                        </a:rPr>
                        <m:t>𝑘𝑚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h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𝑟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5040807"/>
                <a:ext cx="1450694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10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4648200" y="685800"/>
            <a:ext cx="4121901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81801" y="2082322"/>
            <a:ext cx="2133600" cy="2565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04541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Motor Current Waveform </a:t>
            </a:r>
            <a:r>
              <a:rPr lang="en-US" smtClean="0"/>
              <a:t>(Loaded)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1"/>
              <p:cNvSpPr txBox="1"/>
              <p:nvPr/>
            </p:nvSpPr>
            <p:spPr>
              <a:xfrm>
                <a:off x="6341604" y="1295399"/>
                <a:ext cx="2783346" cy="1019175"/>
              </a:xfrm>
              <a:prstGeom prst="rect">
                <a:avLst/>
              </a:prstGeom>
            </p:spPr>
            <p:txBody>
              <a:bodyPr wrap="square" rtlCol="0"/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 smtClean="0"/>
                  <a:t>Current Control Parameters:</a:t>
                </a:r>
              </a:p>
              <a:p>
                <a:r>
                  <a:rPr lang="en-US" sz="1600" dirty="0" smtClean="0"/>
                  <a:t>    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𝑟𝑎𝑡𝑒𝑑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=3.5</m:t>
                    </m:r>
                    <m:r>
                      <a:rPr lang="en-US" sz="1600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sz="1600" b="0" dirty="0" smtClean="0"/>
              </a:p>
              <a:p>
                <a:r>
                  <a:rPr lang="en-US" sz="1600" dirty="0" smtClean="0"/>
                  <a:t>    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𝑜𝑣𝑒𝑟</m:t>
                        </m:r>
                        <m:r>
                          <a:rPr lang="en-US" sz="16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𝑐𝑢𝑟𝑟𝑒𝑛𝑡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=7</m:t>
                    </m:r>
                    <m:r>
                      <a:rPr lang="en-US" sz="1600" b="0" i="1" smtClean="0">
                        <a:latin typeface="Cambria Math"/>
                      </a:rPr>
                      <m:t>𝐴</m:t>
                    </m:r>
                  </m:oMath>
                </a14:m>
                <a:endParaRPr lang="en-NZ" sz="1600" dirty="0"/>
              </a:p>
            </p:txBody>
          </p:sp>
        </mc:Choice>
        <mc:Fallback xmlns="">
          <p:sp>
            <p:nvSpPr>
              <p:cNvPr id="5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1604" y="1295399"/>
                <a:ext cx="2783346" cy="1019175"/>
              </a:xfrm>
              <a:prstGeom prst="rect">
                <a:avLst/>
              </a:prstGeom>
              <a:blipFill rotWithShape="1">
                <a:blip r:embed="rId2"/>
                <a:stretch>
                  <a:fillRect l="-1094" t="-119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6972429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13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PWM Filtering</a:t>
            </a:r>
            <a:endParaRPr lang="en-NZ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1981200"/>
            <a:ext cx="8305800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891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0"/>
            <a:ext cx="7680960" cy="1066800"/>
          </a:xfrm>
        </p:spPr>
        <p:txBody>
          <a:bodyPr/>
          <a:lstStyle/>
          <a:p>
            <a:r>
              <a:rPr lang="en-US" dirty="0" smtClean="0"/>
              <a:t>Theoretical BLDC Waveforms</a:t>
            </a:r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133600"/>
            <a:ext cx="7391400" cy="308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72310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Overcurrent Flow Diagram</a:t>
            </a:r>
            <a:endParaRPr lang="en-NZ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133600"/>
            <a:ext cx="6566701" cy="330041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4442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J:\Universtity Projects and Documents\Third Professional year Project\Images\ScooterCropped.png"/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667000"/>
            <a:ext cx="2904826" cy="18288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228600" y="533400"/>
            <a:ext cx="7467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5700" dirty="0" smtClean="0"/>
              <a:t>Motivation</a:t>
            </a:r>
            <a:endParaRPr lang="en-US" sz="5700" dirty="0"/>
          </a:p>
          <a:p>
            <a:pPr marL="0" indent="0">
              <a:buNone/>
            </a:pPr>
            <a:r>
              <a:rPr lang="en-US" sz="3200" i="1" dirty="0" smtClean="0"/>
              <a:t>“Design and build a Direct Drive Electric Scooter as an  alternative form  of short range urban transportation.”</a:t>
            </a:r>
            <a:r>
              <a:rPr lang="en-US" sz="2200" dirty="0" smtClean="0"/>
              <a:t/>
            </a:r>
            <a:br>
              <a:rPr lang="en-US" sz="2200" dirty="0" smtClean="0"/>
            </a:br>
            <a:endParaRPr lang="en-US" sz="22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24287" y="1676400"/>
                <a:ext cx="8458200" cy="4708981"/>
              </a:xfrm>
              <a:prstGeom prst="rect">
                <a:avLst/>
              </a:prstGeom>
            </p:spPr>
            <p:txBody>
              <a:bodyPr wrap="square" numCol="1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sz="2000" dirty="0" smtClean="0"/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sz="2000" dirty="0" smtClean="0"/>
                  <a:t>A child’s </a:t>
                </a:r>
                <a:r>
                  <a:rPr lang="en-US" sz="2000" dirty="0" smtClean="0"/>
                  <a:t>scooter.		           -   An Avanti-Electra BLDC Hub Motor.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sz="2000" dirty="0" smtClean="0"/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  <a:p>
                <a:pPr>
                  <a:lnSpc>
                    <a:spcPct val="150000"/>
                  </a:lnSpc>
                </a:pPr>
                <a:endParaRPr lang="en-US" sz="2000" dirty="0" smtClean="0"/>
              </a:p>
              <a:p>
                <a:pPr>
                  <a:lnSpc>
                    <a:spcPct val="150000"/>
                  </a:lnSpc>
                </a:pPr>
                <a:endParaRPr lang="en-US" sz="200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000" dirty="0" smtClean="0"/>
                  <a:t>-    40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𝐿𝑖𝐹𝑒𝑃</m:t>
                    </m:r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 Cells.	 	              - A </a:t>
                </a:r>
                <a:r>
                  <a:rPr lang="en-US" dirty="0"/>
                  <a:t>Golden Motor BLDC Motor Controller.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  <a:p>
                <a:pPr marL="285750" indent="-285750">
                  <a:buFontTx/>
                  <a:buChar char="-"/>
                </a:pP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7" y="1676400"/>
                <a:ext cx="8458200" cy="4708981"/>
              </a:xfrm>
              <a:prstGeom prst="rect">
                <a:avLst/>
              </a:prstGeom>
              <a:blipFill rotWithShape="1">
                <a:blip r:embed="rId4"/>
                <a:stretch>
                  <a:fillRect l="-79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986448"/>
            <a:ext cx="2228850" cy="171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67000"/>
            <a:ext cx="245745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87"/>
          <a:stretch/>
        </p:blipFill>
        <p:spPr bwMode="auto">
          <a:xfrm>
            <a:off x="533400" y="5057775"/>
            <a:ext cx="2174824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027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- Uses PI control to limit current.</a:t>
                </a:r>
              </a:p>
              <a:p>
                <a:r>
                  <a:rPr lang="en-US" sz="2400" dirty="0" smtClean="0"/>
                  <a:t>- Uses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/>
                      </a:rPr>
                      <m:t>𝑡</m:t>
                    </m:r>
                  </m:oMath>
                </a14:m>
                <a:r>
                  <a:rPr lang="en-NZ" sz="2400" dirty="0" smtClean="0"/>
                  <a:t> to determine which current to limit to. </a:t>
                </a:r>
                <a:endParaRPr lang="en-NZ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1">
                <a:blip r:embed="rId2"/>
                <a:stretch>
                  <a:fillRect l="-127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Implementation</a:t>
            </a:r>
            <a:endParaRPr lang="en-NZ" dirty="0"/>
          </a:p>
        </p:txBody>
      </p:sp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38400"/>
            <a:ext cx="8305799" cy="180575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4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95956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0"/>
            <a:ext cx="7680960" cy="1066800"/>
          </a:xfrm>
        </p:spPr>
        <p:txBody>
          <a:bodyPr/>
          <a:lstStyle/>
          <a:p>
            <a:r>
              <a:rPr lang="en-US" dirty="0" smtClean="0"/>
              <a:t>BLDC Voltage Waveforms</a:t>
            </a:r>
            <a:endParaRPr lang="en-NZ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670295" cy="400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1705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Mechanical Load</a:t>
            </a:r>
            <a:endParaRPr lang="en-NZ" dirty="0"/>
          </a:p>
        </p:txBody>
      </p:sp>
      <p:pic>
        <p:nvPicPr>
          <p:cNvPr id="4" name="Picture 3" descr="\\Maxwell.elec.canterbury.ac.nz\mlk28$\My Desktop\Scooter Images\20130816_091537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5638800" cy="422984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3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3270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0"/>
            <a:ext cx="7680960" cy="1066800"/>
          </a:xfrm>
        </p:spPr>
        <p:txBody>
          <a:bodyPr/>
          <a:lstStyle/>
          <a:p>
            <a:r>
              <a:rPr lang="en-US" dirty="0" smtClean="0"/>
              <a:t>Budget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2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219200"/>
            <a:ext cx="61817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975" y="3419475"/>
            <a:ext cx="61531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1"/>
          <p:cNvSpPr>
            <a:spLocks noGrp="1"/>
          </p:cNvSpPr>
          <p:nvPr>
            <p:ph sz="quarter" idx="13"/>
          </p:nvPr>
        </p:nvSpPr>
        <p:spPr>
          <a:xfrm>
            <a:off x="2286000" y="762000"/>
            <a:ext cx="7680960" cy="5562600"/>
          </a:xfrm>
        </p:spPr>
        <p:txBody>
          <a:bodyPr/>
          <a:lstStyle/>
          <a:p>
            <a:r>
              <a:rPr lang="en-NZ" dirty="0" smtClean="0"/>
              <a:t>                          Purchases Already Made Prior To Project.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        Purchased Made For Direct Drive Electric Scooter Project.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8658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Speed Controller 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  <a:hlinkClick r:id="rId2" action="ppaction://hlinksldjump"/>
                        </a:rPr>
                        <m:t>𝑅𝑒𝑡𝑢𝑟𝑛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833" y="6324600"/>
                <a:ext cx="787267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7467600" y="6248400"/>
            <a:ext cx="8677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noFill/>
            </a:endParaRPr>
          </a:p>
        </p:txBody>
      </p:sp>
      <p:pic>
        <p:nvPicPr>
          <p:cNvPr id="3074" name="Picture 2" descr="J:\Koko - Academic\Universtity Projects and Documents\Third Professional year Project\Resouces\PI-200%2520GU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676400"/>
            <a:ext cx="5427014" cy="450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25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Specifications</a:t>
            </a:r>
            <a:r>
              <a:rPr lang="en-US" dirty="0" smtClean="0"/>
              <a:t> 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1447800"/>
            <a:ext cx="3124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Supply</a:t>
            </a:r>
          </a:p>
          <a:p>
            <a:endParaRPr lang="en-US" dirty="0"/>
          </a:p>
          <a:p>
            <a:r>
              <a:rPr lang="en-US" dirty="0" smtClean="0"/>
              <a:t>8 series sets of 5 Paralleled cells giving,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 26.4V </a:t>
            </a:r>
            <a:r>
              <a:rPr lang="en-US" dirty="0" smtClean="0"/>
              <a:t>( 3.3V </a:t>
            </a:r>
            <a:r>
              <a:rPr lang="en-US" dirty="0"/>
              <a:t>x 8 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11.5 </a:t>
            </a:r>
            <a:r>
              <a:rPr lang="en-US" dirty="0" err="1" smtClean="0"/>
              <a:t>Ahr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303.6 </a:t>
            </a:r>
            <a:r>
              <a:rPr lang="en-US" dirty="0" err="1" smtClean="0"/>
              <a:t>Whr</a:t>
            </a:r>
            <a:r>
              <a:rPr lang="en-US" dirty="0" smtClean="0"/>
              <a:t>.</a:t>
            </a:r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67200" y="1447800"/>
            <a:ext cx="4800600" cy="2667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4320" lvl="1" indent="0">
              <a:spcAft>
                <a:spcPts val="1200"/>
              </a:spcAft>
              <a:buFont typeface="Arial" pitchFamily="34" charset="0"/>
              <a:buNone/>
            </a:pPr>
            <a:r>
              <a:rPr lang="en-US" sz="1800" u="sng" dirty="0" smtClean="0"/>
              <a:t>Motor</a:t>
            </a:r>
          </a:p>
          <a:p>
            <a:pPr marL="274320" lvl="1" indent="0">
              <a:spcAft>
                <a:spcPts val="1200"/>
              </a:spcAft>
              <a:buFont typeface="Arial" pitchFamily="34" charset="0"/>
              <a:buNone/>
            </a:pPr>
            <a:r>
              <a:rPr lang="en-US" sz="1800" dirty="0" smtClean="0"/>
              <a:t>In standard operation the motor rating are,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sz="1800" dirty="0" smtClean="0"/>
              <a:t>     - 400W Rated Power (15.15A at 26.4V).</a:t>
            </a:r>
          </a:p>
          <a:p>
            <a:pPr marL="274320" lvl="1" indent="0">
              <a:buFont typeface="Arial" pitchFamily="34" charset="0"/>
              <a:buNone/>
            </a:pPr>
            <a:r>
              <a:rPr lang="en-US" sz="1800" dirty="0" smtClean="0"/>
              <a:t>     - 800W Peak Power (30.3A at 26.4V).</a:t>
            </a:r>
          </a:p>
          <a:p>
            <a:pPr marL="274320" lvl="1" indent="0">
              <a:buFont typeface="Arial" pitchFamily="34" charset="0"/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Content Placeholder 2"/>
          <p:cNvSpPr>
            <a:spLocks noGrp="1"/>
          </p:cNvSpPr>
          <p:nvPr>
            <p:ph sz="quarter" idx="13"/>
          </p:nvPr>
        </p:nvSpPr>
        <p:spPr>
          <a:xfrm>
            <a:off x="533400" y="4800600"/>
            <a:ext cx="8229600" cy="14478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22275" y="4343400"/>
            <a:ext cx="822960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u="sng" dirty="0" smtClean="0"/>
              <a:t>Requirements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Implement an Overcurrent ‘Boost’ Feature.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Calculate and display Speed and </a:t>
            </a:r>
            <a:r>
              <a:rPr lang="en-US" sz="2000" dirty="0"/>
              <a:t>Battery </a:t>
            </a:r>
            <a:r>
              <a:rPr lang="en-US" sz="2000" dirty="0" smtClean="0"/>
              <a:t>Information.</a:t>
            </a:r>
          </a:p>
          <a:p>
            <a:pPr marL="285750" indent="-285750">
              <a:buFontTx/>
              <a:buChar char="-"/>
            </a:pPr>
            <a:r>
              <a:rPr lang="en-US" sz="2000" dirty="0" smtClean="0"/>
              <a:t>Implement Regenerative Braking. </a:t>
            </a:r>
            <a:endParaRPr lang="en-US" sz="2000" dirty="0"/>
          </a:p>
          <a:p>
            <a:pPr marL="285750" indent="-285750">
              <a:buFontTx/>
              <a:buChar char="-"/>
            </a:pPr>
            <a:endParaRPr lang="en-US" sz="17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601962"/>
            <a:ext cx="1559152" cy="130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8600" y="1371600"/>
            <a:ext cx="40386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/>
          <p:cNvSpPr/>
          <p:nvPr/>
        </p:nvSpPr>
        <p:spPr>
          <a:xfrm>
            <a:off x="4267200" y="1371600"/>
            <a:ext cx="4495800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9015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Mechanical Design</a:t>
            </a:r>
            <a:endParaRPr lang="en-NZ" b="1" dirty="0"/>
          </a:p>
        </p:txBody>
      </p:sp>
      <p:sp>
        <p:nvSpPr>
          <p:cNvPr id="7" name="Rectangle 6"/>
          <p:cNvSpPr/>
          <p:nvPr/>
        </p:nvSpPr>
        <p:spPr>
          <a:xfrm>
            <a:off x="-762000" y="5562600"/>
            <a:ext cx="9753600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	</a:t>
            </a:r>
            <a:r>
              <a:rPr lang="en-US" sz="2000" dirty="0" smtClean="0"/>
              <a:t>- Designed to hold 40 lithium iron phosphate cells each weighing 72g (2.88kg Total)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-762000" y="6000690"/>
            <a:ext cx="8610600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	- </a:t>
            </a:r>
            <a:r>
              <a:rPr lang="en-US" sz="2000" dirty="0"/>
              <a:t> </a:t>
            </a:r>
            <a:r>
              <a:rPr lang="en-US" sz="2000" dirty="0" smtClean="0"/>
              <a:t>To be fabricated from aluminum sheet metal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6220"/>
            <a:ext cx="35528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506220"/>
            <a:ext cx="39909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60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8410574" cy="1066800"/>
          </a:xfrm>
        </p:spPr>
        <p:txBody>
          <a:bodyPr>
            <a:normAutofit/>
          </a:bodyPr>
          <a:lstStyle/>
          <a:p>
            <a:r>
              <a:rPr lang="en-US" b="1" dirty="0" smtClean="0"/>
              <a:t>Proposed Electrical System Overview</a:t>
            </a:r>
            <a:endParaRPr lang="en-NZ" b="1" dirty="0"/>
          </a:p>
        </p:txBody>
      </p:sp>
      <p:pic>
        <p:nvPicPr>
          <p:cNvPr id="21" name="Picture 2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8839200" cy="4572000"/>
          </a:xfrm>
          <a:prstGeom prst="rect">
            <a:avLst/>
          </a:prstGeom>
          <a:noFill/>
          <a:ln w="12700">
            <a:solidFill>
              <a:schemeClr val="bg2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4202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181600" y="1676400"/>
            <a:ext cx="3657600" cy="4892040"/>
          </a:xfrm>
        </p:spPr>
        <p:txBody>
          <a:bodyPr>
            <a:normAutofit/>
          </a:bodyPr>
          <a:lstStyle/>
          <a:p>
            <a:r>
              <a:rPr lang="en-US" dirty="0" smtClean="0"/>
              <a:t>Primary Board: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PIC18F25K50.</a:t>
            </a:r>
          </a:p>
          <a:p>
            <a:pPr marL="457200" lvl="1" indent="-285750">
              <a:buFontTx/>
              <a:buChar char="-"/>
            </a:pPr>
            <a:r>
              <a:rPr lang="en-US" dirty="0"/>
              <a:t>Several </a:t>
            </a:r>
            <a:r>
              <a:rPr lang="en-US" dirty="0" smtClean="0"/>
              <a:t>Interrupt Lines.</a:t>
            </a:r>
          </a:p>
          <a:p>
            <a:pPr marL="457200" lvl="1" indent="-285750">
              <a:buFontTx/>
              <a:buChar char="-"/>
            </a:pPr>
            <a:r>
              <a:rPr lang="en-US" dirty="0" smtClean="0"/>
              <a:t>10 Bit ADC’s and PWM</a:t>
            </a:r>
          </a:p>
          <a:p>
            <a:pPr marL="457200" lvl="1" indent="-285750">
              <a:buFontTx/>
              <a:buChar char="-"/>
            </a:pPr>
            <a:r>
              <a:rPr lang="en-US" dirty="0" smtClean="0"/>
              <a:t>Carries out overcurrent control.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MIDAS LCD Display (Mounted).</a:t>
            </a:r>
          </a:p>
          <a:p>
            <a:endParaRPr lang="en-US" dirty="0" smtClean="0"/>
          </a:p>
          <a:p>
            <a:r>
              <a:rPr lang="en-US" dirty="0" smtClean="0"/>
              <a:t>Secondary Board:</a:t>
            </a:r>
            <a:endParaRPr lang="en-NZ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LEM Current Transducer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(Current  -30-30A).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PWM Filtering.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304800"/>
            <a:ext cx="7680960" cy="10668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Electrical Realisation – Two Boards</a:t>
            </a:r>
            <a:endParaRPr lang="en-NZ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95511"/>
            <a:ext cx="4343400" cy="213828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038600"/>
            <a:ext cx="360045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87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503" y="200616"/>
            <a:ext cx="8229600" cy="990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Signal Conditioning</a:t>
            </a:r>
            <a:endParaRPr lang="en-NZ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355725" y="3465341"/>
                <a:ext cx="2114550" cy="497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/>
                            </a:rPr>
                            <m:t>𝑐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𝜋𝜏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𝜋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725" y="3465341"/>
                <a:ext cx="2114550" cy="49705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870999" y="4001882"/>
                <a:ext cx="2114550" cy="493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latin typeface="Cambria Math"/>
                          </a:rPr>
                          <m:t>2</m:t>
                        </m:r>
                        <m:r>
                          <a:rPr lang="en-US" sz="1600" b="0" i="1" smtClean="0">
                            <a:latin typeface="Cambria Math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rad>
                      </m:den>
                    </m:f>
                  </m:oMath>
                </a14:m>
                <a:r>
                  <a:rPr lang="en-NZ" sz="1600" dirty="0" smtClean="0"/>
                  <a:t>  </a:t>
                </a:r>
                <a:endParaRPr lang="en-NZ" sz="1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999" y="4001882"/>
                <a:ext cx="2114550" cy="49391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057190"/>
            <a:ext cx="4255348" cy="175281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045192"/>
            <a:ext cx="4419600" cy="115520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</p:pic>
      <p:sp>
        <p:nvSpPr>
          <p:cNvPr id="13" name="TextBox 12"/>
          <p:cNvSpPr txBox="1"/>
          <p:nvPr/>
        </p:nvSpPr>
        <p:spPr>
          <a:xfrm>
            <a:off x="1355725" y="1352490"/>
            <a:ext cx="2114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Order RC Filter </a:t>
            </a:r>
            <a:endParaRPr lang="en-NZ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340350" y="1343616"/>
            <a:ext cx="3257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 Order Sallen-Key Filter</a:t>
            </a:r>
            <a:endParaRPr lang="en-NZ" sz="2000" dirty="0"/>
          </a:p>
        </p:txBody>
      </p:sp>
      <p:sp>
        <p:nvSpPr>
          <p:cNvPr id="27" name="Content Placeholder 1"/>
          <p:cNvSpPr>
            <a:spLocks noGrp="1"/>
          </p:cNvSpPr>
          <p:nvPr>
            <p:ph sz="quarter" idx="13"/>
          </p:nvPr>
        </p:nvSpPr>
        <p:spPr>
          <a:xfrm>
            <a:off x="685800" y="4648200"/>
            <a:ext cx="8077200" cy="1817106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- Due to noise from high motor currents, varying levels of filtering was required on each signal. (Throttle, Current and Speed).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- 2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Low Pass Sallen Key  Used for PWM – Also provided Low Output Impedance.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172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4" y="4086051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59" y="1477593"/>
            <a:ext cx="33528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8600"/>
            <a:ext cx="7680960" cy="1066800"/>
          </a:xfrm>
        </p:spPr>
        <p:txBody>
          <a:bodyPr/>
          <a:lstStyle/>
          <a:p>
            <a:r>
              <a:rPr lang="en-US" dirty="0" smtClean="0"/>
              <a:t>User Interface</a:t>
            </a:r>
            <a:endParaRPr lang="en-NZ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361653" y="1905000"/>
            <a:ext cx="695747" cy="251460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352800" y="3124200"/>
            <a:ext cx="1295400" cy="9739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38400" y="2057400"/>
            <a:ext cx="22098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/>
          <p:cNvSpPr>
            <a:spLocks noGrp="1"/>
          </p:cNvSpPr>
          <p:nvPr>
            <p:ph sz="quarter" idx="13"/>
          </p:nvPr>
        </p:nvSpPr>
        <p:spPr>
          <a:xfrm>
            <a:off x="442911" y="1371600"/>
            <a:ext cx="8229600" cy="5486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endParaRPr lang="en-US" sz="2200" dirty="0"/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sz="2000" dirty="0" smtClean="0"/>
              <a:t> </a:t>
            </a:r>
            <a:r>
              <a:rPr lang="en-US" sz="2000" dirty="0"/>
              <a:t>			 </a:t>
            </a:r>
            <a:r>
              <a:rPr lang="en-US" sz="2000" dirty="0" smtClean="0"/>
              <a:t>		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	</a:t>
            </a:r>
            <a:r>
              <a:rPr lang="en-US" sz="2000" dirty="0" smtClean="0"/>
              <a:t>					     LCD Display</a:t>
            </a: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 smtClean="0"/>
              <a:t>         Regenerative Braking Button                               Thumb Throttle and Boost Button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77593"/>
            <a:ext cx="4143375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098186"/>
            <a:ext cx="29432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53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</p:spPr>
        <p:txBody>
          <a:bodyPr/>
          <a:lstStyle/>
          <a:p>
            <a:r>
              <a:rPr lang="en-US" dirty="0" smtClean="0"/>
              <a:t>Final Implementation</a:t>
            </a:r>
            <a:endParaRPr lang="en-NZ" dirty="0"/>
          </a:p>
        </p:txBody>
      </p:sp>
      <p:pic>
        <p:nvPicPr>
          <p:cNvPr id="6" name="Picture 5" descr="C:\Users\mlk28.ENG.002\Downloads\20130916_001439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828800"/>
            <a:ext cx="5139690" cy="38552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>
            <a:off x="1600200" y="2514600"/>
            <a:ext cx="1676400" cy="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2400" y="1828800"/>
            <a:ext cx="12954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NZ" sz="2000" dirty="0" smtClean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rPr>
              <a:t>Handlebar </a:t>
            </a:r>
            <a:r>
              <a:rPr lang="en-NZ" sz="2000" dirty="0">
                <a:solidFill>
                  <a:schemeClr val="bg1"/>
                </a:solidFill>
                <a:effectLst/>
                <a:latin typeface="Calibri"/>
                <a:ea typeface="Times New Roman"/>
                <a:cs typeface="Times New Roman"/>
              </a:rPr>
              <a:t>Interface (Primary Board)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981200" y="4800599"/>
            <a:ext cx="1828800" cy="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457200" y="4389817"/>
            <a:ext cx="1295400" cy="8215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Times New Roman"/>
                <a:cs typeface="Times New Roman"/>
              </a:rPr>
              <a:t>Battery</a:t>
            </a:r>
            <a:br>
              <a:rPr lang="en-US" sz="2000" dirty="0" smtClean="0">
                <a:solidFill>
                  <a:schemeClr val="bg1"/>
                </a:solidFill>
                <a:latin typeface="Calibri"/>
                <a:ea typeface="Times New Roman"/>
                <a:cs typeface="Times New Roman"/>
              </a:rPr>
            </a:br>
            <a:r>
              <a:rPr lang="en-US" sz="2000" dirty="0" smtClean="0">
                <a:solidFill>
                  <a:schemeClr val="bg1"/>
                </a:solidFill>
                <a:latin typeface="Calibri"/>
                <a:ea typeface="Times New Roman"/>
                <a:cs typeface="Times New Roman"/>
              </a:rPr>
              <a:t>Array</a:t>
            </a:r>
            <a:endParaRPr lang="en-NZ" sz="2000" dirty="0">
              <a:solidFill>
                <a:schemeClr val="bg1"/>
              </a:solidFill>
              <a:effectLst/>
              <a:latin typeface="Calibri"/>
              <a:ea typeface="Times New Roman"/>
              <a:cs typeface="Times New Roman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810000" y="4575809"/>
            <a:ext cx="1295400" cy="4495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NZ"/>
          </a:p>
        </p:txBody>
      </p:sp>
      <p:sp>
        <p:nvSpPr>
          <p:cNvPr id="18" name="Rectangle 17"/>
          <p:cNvSpPr/>
          <p:nvPr/>
        </p:nvSpPr>
        <p:spPr>
          <a:xfrm>
            <a:off x="5105400" y="4575809"/>
            <a:ext cx="304800" cy="4495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NZ"/>
          </a:p>
        </p:txBody>
      </p:sp>
      <p:sp>
        <p:nvSpPr>
          <p:cNvPr id="19" name="Rectangle 18"/>
          <p:cNvSpPr/>
          <p:nvPr/>
        </p:nvSpPr>
        <p:spPr>
          <a:xfrm>
            <a:off x="5543550" y="4400549"/>
            <a:ext cx="1009650" cy="810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NZ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57800" y="1524000"/>
            <a:ext cx="1752600" cy="3051809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6625591" y="4791075"/>
            <a:ext cx="1070609" cy="14890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7162800" y="228600"/>
            <a:ext cx="1752600" cy="14478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Times New Roman"/>
                <a:cs typeface="Times New Roman"/>
              </a:rPr>
              <a:t>Motor Speed Controller and Secondary Board</a:t>
            </a:r>
            <a:endParaRPr lang="en-NZ" sz="2000" dirty="0">
              <a:solidFill>
                <a:schemeClr val="bg1"/>
              </a:solidFill>
              <a:effectLst/>
              <a:latin typeface="Calibri"/>
              <a:ea typeface="Times New Roma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7724775" y="4401756"/>
            <a:ext cx="1295400" cy="821565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>
                <a:solidFill>
                  <a:schemeClr val="bg1"/>
                </a:solidFill>
                <a:latin typeface="Calibri"/>
                <a:ea typeface="Times New Roman"/>
                <a:cs typeface="Times New Roman"/>
              </a:rPr>
              <a:t>BLDC Hub Motor</a:t>
            </a:r>
            <a:endParaRPr lang="en-NZ" sz="2000" dirty="0">
              <a:solidFill>
                <a:schemeClr val="bg1"/>
              </a:solidFill>
              <a:effectLst/>
              <a:latin typeface="Calibri"/>
              <a:ea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577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TC101790491[[fn=Mylar]]</Template>
  <TotalTime>990</TotalTime>
  <Words>646</Words>
  <Application>Microsoft Office PowerPoint</Application>
  <PresentationFormat>On-screen Show (4:3)</PresentationFormat>
  <Paragraphs>214</Paragraphs>
  <Slides>24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Mylar</vt:lpstr>
      <vt:lpstr>Direct Drive Electric Scooter</vt:lpstr>
      <vt:lpstr>PowerPoint Presentation</vt:lpstr>
      <vt:lpstr>Specifications </vt:lpstr>
      <vt:lpstr>Mechanical Design</vt:lpstr>
      <vt:lpstr>Proposed Electrical System Overview</vt:lpstr>
      <vt:lpstr>Electrical Realisation – Two Boards</vt:lpstr>
      <vt:lpstr>Signal Conditioning</vt:lpstr>
      <vt:lpstr>User Interface</vt:lpstr>
      <vt:lpstr>Final Implementation</vt:lpstr>
      <vt:lpstr>Overcurrent Algorithm - i^2 t </vt:lpstr>
      <vt:lpstr>Motor Current Waveform – No Load</vt:lpstr>
      <vt:lpstr>Operation</vt:lpstr>
      <vt:lpstr>Performance</vt:lpstr>
      <vt:lpstr>Appendices</vt:lpstr>
      <vt:lpstr>Speed Waveform</vt:lpstr>
      <vt:lpstr>Motor Current Waveform (Loaded)</vt:lpstr>
      <vt:lpstr>PWM Filtering</vt:lpstr>
      <vt:lpstr>Theoretical BLDC Waveforms</vt:lpstr>
      <vt:lpstr>Overcurrent Flow Diagram</vt:lpstr>
      <vt:lpstr>Control Implementation</vt:lpstr>
      <vt:lpstr>BLDC Voltage Waveforms</vt:lpstr>
      <vt:lpstr>Mechanical Load</vt:lpstr>
      <vt:lpstr>Budget</vt:lpstr>
      <vt:lpstr>Motor Speed Controller </vt:lpstr>
    </vt:vector>
  </TitlesOfParts>
  <Company>University of Canterbury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mlk28</dc:creator>
  <cp:lastModifiedBy>mlk28</cp:lastModifiedBy>
  <cp:revision>268</cp:revision>
  <cp:lastPrinted>2013-08-15T11:10:06Z</cp:lastPrinted>
  <dcterms:created xsi:type="dcterms:W3CDTF">2013-08-04T07:57:13Z</dcterms:created>
  <dcterms:modified xsi:type="dcterms:W3CDTF">2013-09-26T01:43:24Z</dcterms:modified>
</cp:coreProperties>
</file>